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8" r:id="rId2"/>
    <p:sldId id="260" r:id="rId3"/>
    <p:sldId id="261" r:id="rId4"/>
    <p:sldId id="262" r:id="rId5"/>
    <p:sldId id="263" r:id="rId6"/>
    <p:sldId id="264" r:id="rId7"/>
    <p:sldId id="265" r:id="rId8"/>
    <p:sldId id="266" r:id="rId9"/>
    <p:sldId id="267" r:id="rId10"/>
    <p:sldId id="26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2" d="100"/>
          <a:sy n="72" d="100"/>
        </p:scale>
        <p:origin x="66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6BF1A0-FACE-4CB0-88F1-253CF4546880}" type="datetimeFigureOut">
              <a:rPr lang="en-US" smtClean="0"/>
              <a:t>3/8/2020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88E297-77AD-4ACE-83E5-AB16E872AFD8}" type="slidenum">
              <a:rPr lang="en-US" smtClean="0"/>
              <a:t>‹#›</a:t>
            </a:fld>
            <a:endParaRPr lang="en-US"/>
          </a:p>
        </p:txBody>
      </p:sp>
    </p:spTree>
    <p:extLst>
      <p:ext uri="{BB962C8B-B14F-4D97-AF65-F5344CB8AC3E}">
        <p14:creationId xmlns:p14="http://schemas.microsoft.com/office/powerpoint/2010/main" val="2562882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media data mining refers to the act of collecting data</a:t>
            </a:r>
            <a:r>
              <a:rPr lang="en-US" baseline="0" dirty="0" smtClean="0"/>
              <a:t> from the users of social media platforms. The main aim is to extract data that will help the businesses in identifying trends and patterns of consumer consumption. </a:t>
            </a:r>
            <a:endParaRPr lang="en-US" dirty="0"/>
          </a:p>
        </p:txBody>
      </p:sp>
      <p:sp>
        <p:nvSpPr>
          <p:cNvPr id="4" name="Slide Number Placeholder 3"/>
          <p:cNvSpPr>
            <a:spLocks noGrp="1"/>
          </p:cNvSpPr>
          <p:nvPr>
            <p:ph type="sldNum" sz="quarter" idx="10"/>
          </p:nvPr>
        </p:nvSpPr>
        <p:spPr/>
        <p:txBody>
          <a:bodyPr/>
          <a:lstStyle/>
          <a:p>
            <a:fld id="{1088E297-77AD-4ACE-83E5-AB16E872AFD8}" type="slidenum">
              <a:rPr lang="en-US" smtClean="0"/>
              <a:t>1</a:t>
            </a:fld>
            <a:endParaRPr lang="en-US"/>
          </a:p>
        </p:txBody>
      </p:sp>
    </p:spTree>
    <p:extLst>
      <p:ext uri="{BB962C8B-B14F-4D97-AF65-F5344CB8AC3E}">
        <p14:creationId xmlns:p14="http://schemas.microsoft.com/office/powerpoint/2010/main" val="3993510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media contains information</a:t>
            </a:r>
            <a:r>
              <a:rPr lang="en-US" baseline="0" dirty="0" smtClean="0"/>
              <a:t> that shows how users share, view and engage with content. Such statistics can be used by business managers to in coming up with actionable insights that will assist in drawing up their social media strategy. </a:t>
            </a:r>
            <a:endParaRPr lang="en-US" dirty="0"/>
          </a:p>
        </p:txBody>
      </p:sp>
      <p:sp>
        <p:nvSpPr>
          <p:cNvPr id="4" name="Slide Number Placeholder 3"/>
          <p:cNvSpPr>
            <a:spLocks noGrp="1"/>
          </p:cNvSpPr>
          <p:nvPr>
            <p:ph type="sldNum" sz="quarter" idx="10"/>
          </p:nvPr>
        </p:nvSpPr>
        <p:spPr/>
        <p:txBody>
          <a:bodyPr/>
          <a:lstStyle/>
          <a:p>
            <a:fld id="{1088E297-77AD-4ACE-83E5-AB16E872AFD8}" type="slidenum">
              <a:rPr lang="en-US" smtClean="0"/>
              <a:t>2</a:t>
            </a:fld>
            <a:endParaRPr lang="en-US"/>
          </a:p>
        </p:txBody>
      </p:sp>
    </p:spTree>
    <p:extLst>
      <p:ext uri="{BB962C8B-B14F-4D97-AF65-F5344CB8AC3E}">
        <p14:creationId xmlns:p14="http://schemas.microsoft.com/office/powerpoint/2010/main" val="599720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different types of strategies that businesses apply in order to mine data from social media. Some of the strategies involves association,</a:t>
            </a:r>
            <a:r>
              <a:rPr lang="en-US" baseline="0" dirty="0" smtClean="0"/>
              <a:t> classification and tracking patterns. </a:t>
            </a:r>
            <a:endParaRPr lang="en-US" dirty="0"/>
          </a:p>
        </p:txBody>
      </p:sp>
      <p:sp>
        <p:nvSpPr>
          <p:cNvPr id="4" name="Slide Number Placeholder 3"/>
          <p:cNvSpPr>
            <a:spLocks noGrp="1"/>
          </p:cNvSpPr>
          <p:nvPr>
            <p:ph type="sldNum" sz="quarter" idx="10"/>
          </p:nvPr>
        </p:nvSpPr>
        <p:spPr/>
        <p:txBody>
          <a:bodyPr/>
          <a:lstStyle/>
          <a:p>
            <a:fld id="{1088E297-77AD-4ACE-83E5-AB16E872AFD8}" type="slidenum">
              <a:rPr lang="en-US" smtClean="0"/>
              <a:t>3</a:t>
            </a:fld>
            <a:endParaRPr lang="en-US"/>
          </a:p>
        </p:txBody>
      </p:sp>
    </p:spTree>
    <p:extLst>
      <p:ext uri="{BB962C8B-B14F-4D97-AF65-F5344CB8AC3E}">
        <p14:creationId xmlns:p14="http://schemas.microsoft.com/office/powerpoint/2010/main" val="63101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Prediction</a:t>
            </a:r>
            <a:r>
              <a:rPr lang="en-US" baseline="0" dirty="0" smtClean="0"/>
              <a:t> is another kind of strategy that can be used to mine data from social media. It involves trends and the kind of patterns that will be shown in the future.</a:t>
            </a:r>
            <a:endParaRPr lang="en-US" dirty="0"/>
          </a:p>
        </p:txBody>
      </p:sp>
      <p:sp>
        <p:nvSpPr>
          <p:cNvPr id="4" name="Slide Number Placeholder 3"/>
          <p:cNvSpPr>
            <a:spLocks noGrp="1"/>
          </p:cNvSpPr>
          <p:nvPr>
            <p:ph type="sldNum" sz="quarter" idx="10"/>
          </p:nvPr>
        </p:nvSpPr>
        <p:spPr/>
        <p:txBody>
          <a:bodyPr/>
          <a:lstStyle/>
          <a:p>
            <a:fld id="{1088E297-77AD-4ACE-83E5-AB16E872AFD8}" type="slidenum">
              <a:rPr lang="en-US" smtClean="0"/>
              <a:t>4</a:t>
            </a:fld>
            <a:endParaRPr lang="en-US"/>
          </a:p>
        </p:txBody>
      </p:sp>
    </p:spTree>
    <p:extLst>
      <p:ext uri="{BB962C8B-B14F-4D97-AF65-F5344CB8AC3E}">
        <p14:creationId xmlns:p14="http://schemas.microsoft.com/office/powerpoint/2010/main" val="3028509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Data</a:t>
            </a:r>
            <a:r>
              <a:rPr lang="en-US" baseline="0" dirty="0" smtClean="0"/>
              <a:t> that is mined from social media networks can be used in various ways that will help a business create a competitive </a:t>
            </a:r>
            <a:r>
              <a:rPr lang="en-US" baseline="0" dirty="0" err="1" smtClean="0"/>
              <a:t>adavantage</a:t>
            </a:r>
            <a:r>
              <a:rPr lang="en-US" baseline="0" dirty="0" smtClean="0"/>
              <a:t> such as sales forecasting, </a:t>
            </a:r>
            <a:r>
              <a:rPr lang="en-US" baseline="0" dirty="0" err="1" smtClean="0"/>
              <a:t>dat</a:t>
            </a:r>
            <a:r>
              <a:rPr lang="en-US" baseline="0" dirty="0" smtClean="0"/>
              <a:t> base marketing and market segmentation. </a:t>
            </a:r>
            <a:endParaRPr lang="en-US" dirty="0"/>
          </a:p>
        </p:txBody>
      </p:sp>
      <p:sp>
        <p:nvSpPr>
          <p:cNvPr id="4" name="Slide Number Placeholder 3"/>
          <p:cNvSpPr>
            <a:spLocks noGrp="1"/>
          </p:cNvSpPr>
          <p:nvPr>
            <p:ph type="sldNum" sz="quarter" idx="10"/>
          </p:nvPr>
        </p:nvSpPr>
        <p:spPr/>
        <p:txBody>
          <a:bodyPr/>
          <a:lstStyle/>
          <a:p>
            <a:fld id="{1088E297-77AD-4ACE-83E5-AB16E872AFD8}" type="slidenum">
              <a:rPr lang="en-US" smtClean="0"/>
              <a:t>5</a:t>
            </a:fld>
            <a:endParaRPr lang="en-US"/>
          </a:p>
        </p:txBody>
      </p:sp>
    </p:spTree>
    <p:extLst>
      <p:ext uri="{BB962C8B-B14F-4D97-AF65-F5344CB8AC3E}">
        <p14:creationId xmlns:p14="http://schemas.microsoft.com/office/powerpoint/2010/main" val="2474745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Mining</a:t>
            </a:r>
            <a:r>
              <a:rPr lang="en-US" baseline="0" dirty="0" smtClean="0"/>
              <a:t> of personal data from social media comes up with the legal issue of consumer privacy. Generally, privacy issues consists of secondary use of </a:t>
            </a:r>
            <a:r>
              <a:rPr lang="en-US" baseline="0" dirty="0" err="1" smtClean="0"/>
              <a:t>personala</a:t>
            </a:r>
            <a:r>
              <a:rPr lang="en-US" baseline="0" dirty="0" smtClean="0"/>
              <a:t> data, granulated access to personal data and handling of misinformation.</a:t>
            </a:r>
            <a:endParaRPr lang="en-US" dirty="0"/>
          </a:p>
        </p:txBody>
      </p:sp>
      <p:sp>
        <p:nvSpPr>
          <p:cNvPr id="4" name="Slide Number Placeholder 3"/>
          <p:cNvSpPr>
            <a:spLocks noGrp="1"/>
          </p:cNvSpPr>
          <p:nvPr>
            <p:ph type="sldNum" sz="quarter" idx="10"/>
          </p:nvPr>
        </p:nvSpPr>
        <p:spPr/>
        <p:txBody>
          <a:bodyPr/>
          <a:lstStyle/>
          <a:p>
            <a:fld id="{1088E297-77AD-4ACE-83E5-AB16E872AFD8}" type="slidenum">
              <a:rPr lang="en-US" smtClean="0"/>
              <a:t>6</a:t>
            </a:fld>
            <a:endParaRPr lang="en-US"/>
          </a:p>
        </p:txBody>
      </p:sp>
    </p:spTree>
    <p:extLst>
      <p:ext uri="{BB962C8B-B14F-4D97-AF65-F5344CB8AC3E}">
        <p14:creationId xmlns:p14="http://schemas.microsoft.com/office/powerpoint/2010/main" val="1785113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someone is not aware that the personal information mined</a:t>
            </a:r>
            <a:r>
              <a:rPr lang="en-US" baseline="0" dirty="0" smtClean="0"/>
              <a:t> will be used and the companies do not obtain consent from such a person. Maybe the person could give the companies a go ahead to use the information or not. </a:t>
            </a:r>
            <a:endParaRPr lang="en-US" dirty="0"/>
          </a:p>
        </p:txBody>
      </p:sp>
      <p:sp>
        <p:nvSpPr>
          <p:cNvPr id="4" name="Slide Number Placeholder 3"/>
          <p:cNvSpPr>
            <a:spLocks noGrp="1"/>
          </p:cNvSpPr>
          <p:nvPr>
            <p:ph type="sldNum" sz="quarter" idx="10"/>
          </p:nvPr>
        </p:nvSpPr>
        <p:spPr/>
        <p:txBody>
          <a:bodyPr/>
          <a:lstStyle/>
          <a:p>
            <a:fld id="{1088E297-77AD-4ACE-83E5-AB16E872AFD8}" type="slidenum">
              <a:rPr lang="en-US" smtClean="0"/>
              <a:t>7</a:t>
            </a:fld>
            <a:endParaRPr lang="en-US"/>
          </a:p>
        </p:txBody>
      </p:sp>
    </p:spTree>
    <p:extLst>
      <p:ext uri="{BB962C8B-B14F-4D97-AF65-F5344CB8AC3E}">
        <p14:creationId xmlns:p14="http://schemas.microsoft.com/office/powerpoint/2010/main" val="3998020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media mining can be used to benefit business and give them a chance to create a unique niche within the industry of operation.</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1088E297-77AD-4ACE-83E5-AB16E872AFD8}" type="slidenum">
              <a:rPr lang="en-US" smtClean="0"/>
              <a:t>8</a:t>
            </a:fld>
            <a:endParaRPr lang="en-US"/>
          </a:p>
        </p:txBody>
      </p:sp>
    </p:spTree>
    <p:extLst>
      <p:ext uri="{BB962C8B-B14F-4D97-AF65-F5344CB8AC3E}">
        <p14:creationId xmlns:p14="http://schemas.microsoft.com/office/powerpoint/2010/main" val="3457903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8815651-CEED-4522-8D5B-2C96625CD2EE}"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48F27-1043-4C08-B628-A82B4CB0D2F1}" type="slidenum">
              <a:rPr lang="en-US" smtClean="0"/>
              <a:t>‹#›</a:t>
            </a:fld>
            <a:endParaRPr lang="en-US"/>
          </a:p>
        </p:txBody>
      </p:sp>
    </p:spTree>
    <p:extLst>
      <p:ext uri="{BB962C8B-B14F-4D97-AF65-F5344CB8AC3E}">
        <p14:creationId xmlns:p14="http://schemas.microsoft.com/office/powerpoint/2010/main" val="2977108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8815651-CEED-4522-8D5B-2C96625CD2EE}"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48F27-1043-4C08-B628-A82B4CB0D2F1}" type="slidenum">
              <a:rPr lang="en-US" smtClean="0"/>
              <a:t>‹#›</a:t>
            </a:fld>
            <a:endParaRPr lang="en-US"/>
          </a:p>
        </p:txBody>
      </p:sp>
    </p:spTree>
    <p:extLst>
      <p:ext uri="{BB962C8B-B14F-4D97-AF65-F5344CB8AC3E}">
        <p14:creationId xmlns:p14="http://schemas.microsoft.com/office/powerpoint/2010/main" val="2799464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815651-CEED-4522-8D5B-2C96625CD2EE}"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48F27-1043-4C08-B628-A82B4CB0D2F1}" type="slidenum">
              <a:rPr lang="en-US" smtClean="0"/>
              <a:t>‹#›</a:t>
            </a:fld>
            <a:endParaRPr lang="en-US"/>
          </a:p>
        </p:txBody>
      </p:sp>
    </p:spTree>
    <p:extLst>
      <p:ext uri="{BB962C8B-B14F-4D97-AF65-F5344CB8AC3E}">
        <p14:creationId xmlns:p14="http://schemas.microsoft.com/office/powerpoint/2010/main" val="2117984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8815651-CEED-4522-8D5B-2C96625CD2EE}" type="datetimeFigureOut">
              <a:rPr lang="en-US" smtClean="0"/>
              <a:t>3/8/2020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748F27-1043-4C08-B628-A82B4CB0D2F1}" type="slidenum">
              <a:rPr lang="en-US" smtClean="0"/>
              <a:t>‹#›</a:t>
            </a:fld>
            <a:endParaRPr lang="en-US"/>
          </a:p>
        </p:txBody>
      </p:sp>
    </p:spTree>
    <p:extLst>
      <p:ext uri="{BB962C8B-B14F-4D97-AF65-F5344CB8AC3E}">
        <p14:creationId xmlns:p14="http://schemas.microsoft.com/office/powerpoint/2010/main" val="298178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8815651-CEED-4522-8D5B-2C96625CD2EE}" type="datetimeFigureOut">
              <a:rPr lang="en-US" smtClean="0"/>
              <a:t>3/8/2020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748F27-1043-4C08-B628-A82B4CB0D2F1}" type="slidenum">
              <a:rPr lang="en-US" smtClean="0"/>
              <a:t>‹#›</a:t>
            </a:fld>
            <a:endParaRPr lang="en-US"/>
          </a:p>
        </p:txBody>
      </p:sp>
    </p:spTree>
    <p:extLst>
      <p:ext uri="{BB962C8B-B14F-4D97-AF65-F5344CB8AC3E}">
        <p14:creationId xmlns:p14="http://schemas.microsoft.com/office/powerpoint/2010/main" val="1166247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8815651-CEED-4522-8D5B-2C96625CD2EE}" type="datetimeFigureOut">
              <a:rPr lang="en-US" smtClean="0"/>
              <a:t>3/8/2020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748F27-1043-4C08-B628-A82B4CB0D2F1}" type="slidenum">
              <a:rPr lang="en-US" smtClean="0"/>
              <a:t>‹#›</a:t>
            </a:fld>
            <a:endParaRPr lang="en-US"/>
          </a:p>
        </p:txBody>
      </p:sp>
    </p:spTree>
    <p:extLst>
      <p:ext uri="{BB962C8B-B14F-4D97-AF65-F5344CB8AC3E}">
        <p14:creationId xmlns:p14="http://schemas.microsoft.com/office/powerpoint/2010/main" val="576261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815651-CEED-4522-8D5B-2C96625CD2EE}" type="datetimeFigureOut">
              <a:rPr lang="en-US" smtClean="0"/>
              <a:t>3/8/2020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748F27-1043-4C08-B628-A82B4CB0D2F1}" type="slidenum">
              <a:rPr lang="en-US" smtClean="0"/>
              <a:t>‹#›</a:t>
            </a:fld>
            <a:endParaRPr lang="en-US"/>
          </a:p>
        </p:txBody>
      </p:sp>
    </p:spTree>
    <p:extLst>
      <p:ext uri="{BB962C8B-B14F-4D97-AF65-F5344CB8AC3E}">
        <p14:creationId xmlns:p14="http://schemas.microsoft.com/office/powerpoint/2010/main" val="2872377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815651-CEED-4522-8D5B-2C96625CD2EE}" type="datetimeFigureOut">
              <a:rPr lang="en-US" smtClean="0"/>
              <a:t>3/8/2020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748F27-1043-4C08-B628-A82B4CB0D2F1}" type="slidenum">
              <a:rPr lang="en-US" smtClean="0"/>
              <a:t>‹#›</a:t>
            </a:fld>
            <a:endParaRPr lang="en-US"/>
          </a:p>
        </p:txBody>
      </p:sp>
    </p:spTree>
    <p:extLst>
      <p:ext uri="{BB962C8B-B14F-4D97-AF65-F5344CB8AC3E}">
        <p14:creationId xmlns:p14="http://schemas.microsoft.com/office/powerpoint/2010/main" val="288801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815651-CEED-4522-8D5B-2C96625CD2EE}" type="datetimeFigureOut">
              <a:rPr lang="en-US" smtClean="0"/>
              <a:t>3/8/2020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748F27-1043-4C08-B628-A82B4CB0D2F1}" type="slidenum">
              <a:rPr lang="en-US" smtClean="0"/>
              <a:t>‹#›</a:t>
            </a:fld>
            <a:endParaRPr lang="en-US"/>
          </a:p>
        </p:txBody>
      </p:sp>
    </p:spTree>
    <p:extLst>
      <p:ext uri="{BB962C8B-B14F-4D97-AF65-F5344CB8AC3E}">
        <p14:creationId xmlns:p14="http://schemas.microsoft.com/office/powerpoint/2010/main" val="3742298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815651-CEED-4522-8D5B-2C96625CD2EE}"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48F27-1043-4C08-B628-A82B4CB0D2F1}" type="slidenum">
              <a:rPr lang="en-US" smtClean="0"/>
              <a:t>‹#›</a:t>
            </a:fld>
            <a:endParaRPr lang="en-US"/>
          </a:p>
        </p:txBody>
      </p:sp>
    </p:spTree>
    <p:extLst>
      <p:ext uri="{BB962C8B-B14F-4D97-AF65-F5344CB8AC3E}">
        <p14:creationId xmlns:p14="http://schemas.microsoft.com/office/powerpoint/2010/main" val="414901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815651-CEED-4522-8D5B-2C96625CD2EE}"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48F27-1043-4C08-B628-A82B4CB0D2F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6723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815651-CEED-4522-8D5B-2C96625CD2EE}"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48F27-1043-4C08-B628-A82B4CB0D2F1}" type="slidenum">
              <a:rPr lang="en-US" smtClean="0"/>
              <a:t>‹#›</a:t>
            </a:fld>
            <a:endParaRPr lang="en-US"/>
          </a:p>
        </p:txBody>
      </p:sp>
    </p:spTree>
    <p:extLst>
      <p:ext uri="{BB962C8B-B14F-4D97-AF65-F5344CB8AC3E}">
        <p14:creationId xmlns:p14="http://schemas.microsoft.com/office/powerpoint/2010/main" val="1205025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815651-CEED-4522-8D5B-2C96625CD2EE}"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48F27-1043-4C08-B628-A82B4CB0D2F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28519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815651-CEED-4522-8D5B-2C96625CD2EE}"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48F27-1043-4C08-B628-A82B4CB0D2F1}" type="slidenum">
              <a:rPr lang="en-US" smtClean="0"/>
              <a:t>‹#›</a:t>
            </a:fld>
            <a:endParaRPr lang="en-US"/>
          </a:p>
        </p:txBody>
      </p:sp>
    </p:spTree>
    <p:extLst>
      <p:ext uri="{BB962C8B-B14F-4D97-AF65-F5344CB8AC3E}">
        <p14:creationId xmlns:p14="http://schemas.microsoft.com/office/powerpoint/2010/main" val="1732866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8815651-CEED-4522-8D5B-2C96625CD2EE}"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48F27-1043-4C08-B628-A82B4CB0D2F1}" type="slidenum">
              <a:rPr lang="en-US" smtClean="0"/>
              <a:t>‹#›</a:t>
            </a:fld>
            <a:endParaRPr lang="en-US"/>
          </a:p>
        </p:txBody>
      </p:sp>
    </p:spTree>
    <p:extLst>
      <p:ext uri="{BB962C8B-B14F-4D97-AF65-F5344CB8AC3E}">
        <p14:creationId xmlns:p14="http://schemas.microsoft.com/office/powerpoint/2010/main" val="1101863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8815651-CEED-4522-8D5B-2C96625CD2EE}" type="datetimeFigureOut">
              <a:rPr lang="en-US" smtClean="0"/>
              <a:t>3/8/2020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748F27-1043-4C08-B628-A82B4CB0D2F1}" type="slidenum">
              <a:rPr lang="en-US" smtClean="0"/>
              <a:t>‹#›</a:t>
            </a:fld>
            <a:endParaRPr lang="en-US"/>
          </a:p>
        </p:txBody>
      </p:sp>
    </p:spTree>
    <p:extLst>
      <p:ext uri="{BB962C8B-B14F-4D97-AF65-F5344CB8AC3E}">
        <p14:creationId xmlns:p14="http://schemas.microsoft.com/office/powerpoint/2010/main" val="268268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8815651-CEED-4522-8D5B-2C96625CD2EE}" type="datetimeFigureOut">
              <a:rPr lang="en-US" smtClean="0"/>
              <a:t>3/8/2020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8748F27-1043-4C08-B628-A82B4CB0D2F1}" type="slidenum">
              <a:rPr lang="en-US" smtClean="0"/>
              <a:t>‹#›</a:t>
            </a:fld>
            <a:endParaRPr lang="en-US"/>
          </a:p>
        </p:txBody>
      </p:sp>
    </p:spTree>
    <p:extLst>
      <p:ext uri="{BB962C8B-B14F-4D97-AF65-F5344CB8AC3E}">
        <p14:creationId xmlns:p14="http://schemas.microsoft.com/office/powerpoint/2010/main" val="30054112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Media Data Mining</a:t>
            </a:r>
            <a:endParaRPr lang="en-US" dirty="0"/>
          </a:p>
        </p:txBody>
      </p:sp>
    </p:spTree>
    <p:extLst>
      <p:ext uri="{BB962C8B-B14F-4D97-AF65-F5344CB8AC3E}">
        <p14:creationId xmlns:p14="http://schemas.microsoft.com/office/powerpoint/2010/main" val="3120399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Many businesses have turned to using the social media for mining data.</a:t>
            </a:r>
          </a:p>
          <a:p>
            <a:r>
              <a:rPr lang="en-US" dirty="0" smtClean="0"/>
              <a:t>The modern social media is far much advanced than it was a decade ago.</a:t>
            </a:r>
          </a:p>
          <a:p>
            <a:r>
              <a:rPr lang="en-US" dirty="0" smtClean="0"/>
              <a:t>Social message data includes data that is collected from social networks which shows how users share, view and engage with profiles or content.</a:t>
            </a:r>
          </a:p>
          <a:p>
            <a:r>
              <a:rPr lang="en-US" dirty="0" smtClean="0"/>
              <a:t>Such statistics obtained from social media provides actionable insights which influences a business's social media strategy.</a:t>
            </a:r>
            <a:endParaRPr lang="en-US" dirty="0"/>
          </a:p>
        </p:txBody>
      </p:sp>
    </p:spTree>
    <p:extLst>
      <p:ext uri="{BB962C8B-B14F-4D97-AF65-F5344CB8AC3E}">
        <p14:creationId xmlns:p14="http://schemas.microsoft.com/office/powerpoint/2010/main" val="613878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used for Mining Data from Social Media</a:t>
            </a:r>
            <a:endParaRPr lang="en-US" dirty="0"/>
          </a:p>
        </p:txBody>
      </p:sp>
      <p:sp>
        <p:nvSpPr>
          <p:cNvPr id="3" name="Content Placeholder 2"/>
          <p:cNvSpPr>
            <a:spLocks noGrp="1"/>
          </p:cNvSpPr>
          <p:nvPr>
            <p:ph idx="1"/>
          </p:nvPr>
        </p:nvSpPr>
        <p:spPr/>
        <p:txBody>
          <a:bodyPr>
            <a:normAutofit/>
          </a:bodyPr>
          <a:lstStyle/>
          <a:p>
            <a:r>
              <a:rPr lang="en-US" dirty="0" smtClean="0"/>
              <a:t>Association; it involves use of machine learning models where patterns and identification of co-occurrences are core activities .</a:t>
            </a:r>
          </a:p>
          <a:p>
            <a:r>
              <a:rPr lang="en-US" dirty="0" smtClean="0"/>
              <a:t>Classification; it involves collection of various attributes in a data set after which they are combined together into discernible types.</a:t>
            </a:r>
          </a:p>
          <a:p>
            <a:r>
              <a:rPr lang="en-US" dirty="0" smtClean="0"/>
              <a:t>A data analyst can then draw conclusion from the different set of data attributes.</a:t>
            </a:r>
          </a:p>
          <a:p>
            <a:r>
              <a:rPr lang="en-US" dirty="0" smtClean="0"/>
              <a:t>Tracking Patterns; it identifies the rules and patterns in the data based on their relational characteristics (</a:t>
            </a:r>
            <a:r>
              <a:rPr lang="en-US" dirty="0" err="1" smtClean="0"/>
              <a:t>Bhatnagar</a:t>
            </a:r>
            <a:r>
              <a:rPr lang="en-US" dirty="0" smtClean="0"/>
              <a:t>, 2013</a:t>
            </a:r>
            <a:r>
              <a:rPr lang="en-US" dirty="0" smtClean="0"/>
              <a:t>). For example, it can help a manager tell which season certain goods or services are demanded highly.</a:t>
            </a:r>
          </a:p>
          <a:p>
            <a:r>
              <a:rPr lang="en-US" dirty="0" smtClean="0"/>
              <a:t>It also entails the identification of anomalies that are present in the data at regular intervals.</a:t>
            </a:r>
            <a:endParaRPr lang="en-US" dirty="0"/>
          </a:p>
        </p:txBody>
      </p:sp>
    </p:spTree>
    <p:extLst>
      <p:ext uri="{BB962C8B-B14F-4D97-AF65-F5344CB8AC3E}">
        <p14:creationId xmlns:p14="http://schemas.microsoft.com/office/powerpoint/2010/main" val="1171927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Prediction; this technique is used in forecasting the kinds of data that will be obtained in the future. </a:t>
            </a:r>
          </a:p>
          <a:p>
            <a:r>
              <a:rPr lang="en-US" dirty="0" smtClean="0"/>
              <a:t>The technique involves the predictor and the predicted variables from the data. </a:t>
            </a:r>
          </a:p>
          <a:p>
            <a:r>
              <a:rPr lang="en-US" dirty="0" smtClean="0"/>
              <a:t>The data collected in this case shows trends and the patterns as well as generation of predictions from the trends (</a:t>
            </a:r>
            <a:r>
              <a:rPr lang="en-US" dirty="0" err="1" smtClean="0"/>
              <a:t>Bhatnagar</a:t>
            </a:r>
            <a:r>
              <a:rPr lang="en-US" dirty="0" smtClean="0"/>
              <a:t>, 2013</a:t>
            </a:r>
            <a:r>
              <a:rPr lang="en-US" dirty="0" smtClean="0"/>
              <a:t>).</a:t>
            </a:r>
          </a:p>
          <a:p>
            <a:r>
              <a:rPr lang="en-US" dirty="0" smtClean="0"/>
              <a:t>For instance, a manager can review consumer behavior – the data will help in knowing the future demand of certain goods and services.</a:t>
            </a:r>
            <a:endParaRPr lang="en-US" dirty="0"/>
          </a:p>
        </p:txBody>
      </p:sp>
    </p:spTree>
    <p:extLst>
      <p:ext uri="{BB962C8B-B14F-4D97-AF65-F5344CB8AC3E}">
        <p14:creationId xmlns:p14="http://schemas.microsoft.com/office/powerpoint/2010/main" val="1554787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Ways Through which Data Collected can be Used to Create Competitive Advantage </a:t>
            </a:r>
            <a:endParaRPr lang="en-US" dirty="0"/>
          </a:p>
        </p:txBody>
      </p:sp>
      <p:sp>
        <p:nvSpPr>
          <p:cNvPr id="3" name="Content Placeholder 2"/>
          <p:cNvSpPr>
            <a:spLocks noGrp="1"/>
          </p:cNvSpPr>
          <p:nvPr>
            <p:ph idx="1"/>
          </p:nvPr>
        </p:nvSpPr>
        <p:spPr/>
        <p:txBody>
          <a:bodyPr/>
          <a:lstStyle/>
          <a:p>
            <a:r>
              <a:rPr lang="en-US" dirty="0" smtClean="0"/>
              <a:t>Sales forecasting; the data can be used by a business manger to tell when customers bought and then predicting whey they can buy again.</a:t>
            </a:r>
          </a:p>
          <a:p>
            <a:r>
              <a:rPr lang="en-US" dirty="0" smtClean="0"/>
              <a:t>Data base marketing; the data collected can be used to show purchasing patterns and by looking at the demographics and psychographics can help in creation of products that will sell themselves.</a:t>
            </a:r>
          </a:p>
          <a:p>
            <a:r>
              <a:rPr lang="en-US" dirty="0" smtClean="0"/>
              <a:t>Market segmentation; the data from social media can be used to break down a market into meaningful segments based on gender, occupation, income and age.</a:t>
            </a:r>
            <a:endParaRPr lang="en-US" dirty="0"/>
          </a:p>
        </p:txBody>
      </p:sp>
    </p:spTree>
    <p:extLst>
      <p:ext uri="{BB962C8B-B14F-4D97-AF65-F5344CB8AC3E}">
        <p14:creationId xmlns:p14="http://schemas.microsoft.com/office/powerpoint/2010/main" val="1250113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Issues Associated with Data Mining</a:t>
            </a:r>
            <a:endParaRPr lang="en-US" dirty="0"/>
          </a:p>
        </p:txBody>
      </p:sp>
      <p:sp>
        <p:nvSpPr>
          <p:cNvPr id="3" name="Content Placeholder 2"/>
          <p:cNvSpPr>
            <a:spLocks noGrp="1"/>
          </p:cNvSpPr>
          <p:nvPr>
            <p:ph idx="1"/>
          </p:nvPr>
        </p:nvSpPr>
        <p:spPr/>
        <p:txBody>
          <a:bodyPr>
            <a:normAutofit/>
          </a:bodyPr>
          <a:lstStyle/>
          <a:p>
            <a:r>
              <a:rPr lang="en-US" dirty="0" smtClean="0"/>
              <a:t>Consumer privacy; this is the collection, use and sharing of personal information. </a:t>
            </a:r>
          </a:p>
          <a:p>
            <a:r>
              <a:rPr lang="en-US" dirty="0" smtClean="0"/>
              <a:t>General privacy issues entails secondary use of personal information, granulated access to personal information and handling misinformation (</a:t>
            </a:r>
            <a:r>
              <a:rPr lang="en-US" dirty="0" err="1" smtClean="0"/>
              <a:t>Solove</a:t>
            </a:r>
            <a:r>
              <a:rPr lang="en-US" dirty="0"/>
              <a:t> </a:t>
            </a:r>
            <a:r>
              <a:rPr lang="en-US" dirty="0" smtClean="0"/>
              <a:t>&amp; Schwartz, 2018</a:t>
            </a:r>
            <a:r>
              <a:rPr lang="en-US" dirty="0" smtClean="0"/>
              <a:t>).</a:t>
            </a:r>
          </a:p>
          <a:p>
            <a:r>
              <a:rPr lang="en-US" dirty="0" smtClean="0"/>
              <a:t>For instance, personal information raises a legal concern regarding health information and is guarded by the Health Insurance Portability and Accountability Act of 1996 (HIPAA).</a:t>
            </a:r>
          </a:p>
          <a:p>
            <a:r>
              <a:rPr lang="en-US" dirty="0" smtClean="0"/>
              <a:t>Yahoo is an example of the companies that faced legal issues due to data mining. </a:t>
            </a:r>
          </a:p>
          <a:p>
            <a:pPr marL="0" indent="0">
              <a:buNone/>
            </a:pPr>
            <a:endParaRPr lang="en-US" dirty="0"/>
          </a:p>
        </p:txBody>
      </p:sp>
    </p:spTree>
    <p:extLst>
      <p:ext uri="{BB962C8B-B14F-4D97-AF65-F5344CB8AC3E}">
        <p14:creationId xmlns:p14="http://schemas.microsoft.com/office/powerpoint/2010/main" val="1985674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Issues Associated with Data Mining</a:t>
            </a:r>
            <a:endParaRPr lang="en-US" dirty="0"/>
          </a:p>
        </p:txBody>
      </p:sp>
      <p:sp>
        <p:nvSpPr>
          <p:cNvPr id="3" name="Content Placeholder 2"/>
          <p:cNvSpPr>
            <a:spLocks noGrp="1"/>
          </p:cNvSpPr>
          <p:nvPr>
            <p:ph idx="1"/>
          </p:nvPr>
        </p:nvSpPr>
        <p:spPr/>
        <p:txBody>
          <a:bodyPr/>
          <a:lstStyle/>
          <a:p>
            <a:r>
              <a:rPr lang="en-US" dirty="0" smtClean="0"/>
              <a:t>Obtaining of informed consent – the companies involved in data mining through social media should get permission from the owner.</a:t>
            </a:r>
          </a:p>
          <a:p>
            <a:r>
              <a:rPr lang="en-US" dirty="0" smtClean="0"/>
              <a:t>Lack of respect for anonymity and confidentiality; the data miners access personal information without consent from the owner and it amounts to lack of respect for anonymity and confidentiality (</a:t>
            </a:r>
            <a:r>
              <a:rPr lang="en-US" dirty="0" smtClean="0"/>
              <a:t>In </a:t>
            </a:r>
            <a:r>
              <a:rPr lang="en-US" dirty="0" err="1" smtClean="0"/>
              <a:t>Collmann</a:t>
            </a:r>
            <a:r>
              <a:rPr lang="en-US" dirty="0"/>
              <a:t> </a:t>
            </a:r>
            <a:r>
              <a:rPr lang="en-US" dirty="0" smtClean="0"/>
              <a:t>&amp; In </a:t>
            </a:r>
            <a:r>
              <a:rPr lang="en-US" dirty="0" err="1" smtClean="0"/>
              <a:t>Matei</a:t>
            </a:r>
            <a:r>
              <a:rPr lang="en-US" dirty="0" smtClean="0"/>
              <a:t>, 2016 </a:t>
            </a:r>
            <a:r>
              <a:rPr lang="en-US" dirty="0" smtClean="0"/>
              <a:t>).</a:t>
            </a:r>
          </a:p>
          <a:p>
            <a:r>
              <a:rPr lang="en-US" dirty="0" smtClean="0"/>
              <a:t>An example of a company that faced ethical issues due to data breach is the Capital One. </a:t>
            </a:r>
          </a:p>
          <a:p>
            <a:r>
              <a:rPr lang="en-US" dirty="0" smtClean="0"/>
              <a:t>Its data breach impacted around a hundred-million customers of which more than 30% were Americans.</a:t>
            </a:r>
          </a:p>
          <a:p>
            <a:endParaRPr lang="en-US" dirty="0" smtClean="0"/>
          </a:p>
          <a:p>
            <a:endParaRPr lang="en-US" dirty="0"/>
          </a:p>
        </p:txBody>
      </p:sp>
    </p:spTree>
    <p:extLst>
      <p:ext uri="{BB962C8B-B14F-4D97-AF65-F5344CB8AC3E}">
        <p14:creationId xmlns:p14="http://schemas.microsoft.com/office/powerpoint/2010/main" val="753829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Data from social media networks can be useful in business since they can be used in decision making process.</a:t>
            </a:r>
          </a:p>
          <a:p>
            <a:r>
              <a:rPr lang="en-US" dirty="0"/>
              <a:t>S</a:t>
            </a:r>
            <a:r>
              <a:rPr lang="en-US" dirty="0" smtClean="0"/>
              <a:t>tatistics obtained from social media provides actionable insights which influences a business's social media strategy.</a:t>
            </a:r>
          </a:p>
          <a:p>
            <a:r>
              <a:rPr lang="en-US" dirty="0" smtClean="0"/>
              <a:t>Data obtained from social media can be applied in various ways by a business to enable it create an edge in terms of carrying out business operations.</a:t>
            </a:r>
          </a:p>
          <a:p>
            <a:r>
              <a:rPr lang="en-US" dirty="0" smtClean="0"/>
              <a:t>Such ways include:</a:t>
            </a:r>
          </a:p>
          <a:p>
            <a:pPr marL="514350" indent="-514350">
              <a:buFont typeface="+mj-lt"/>
              <a:buAutoNum type="alphaLcPeriod"/>
            </a:pPr>
            <a:r>
              <a:rPr lang="en-US" dirty="0" smtClean="0"/>
              <a:t>Sales forecasting.</a:t>
            </a: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487086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pPr marL="0" indent="0">
              <a:buNone/>
            </a:pPr>
            <a:r>
              <a:rPr lang="en-US" dirty="0" smtClean="0"/>
              <a:t>b. Data base marketing.</a:t>
            </a:r>
          </a:p>
          <a:p>
            <a:pPr marL="0" indent="0">
              <a:buNone/>
            </a:pPr>
            <a:r>
              <a:rPr lang="en-US" dirty="0" smtClean="0"/>
              <a:t>c. Market segmentation.</a:t>
            </a:r>
          </a:p>
          <a:p>
            <a:pPr marL="0" indent="0">
              <a:buNone/>
            </a:pPr>
            <a:r>
              <a:rPr lang="en-US" dirty="0" smtClean="0"/>
              <a:t>Data mining is faced with both ethical and legal issues such as </a:t>
            </a:r>
            <a:r>
              <a:rPr lang="en-US" dirty="0"/>
              <a:t>l</a:t>
            </a:r>
            <a:r>
              <a:rPr lang="en-US" dirty="0" smtClean="0"/>
              <a:t>ack of respect for anonymity and confidentiality, lack of informed consent and </a:t>
            </a:r>
            <a:r>
              <a:rPr lang="en-US" dirty="0" smtClean="0"/>
              <a:t>consumer privacy respectively.</a:t>
            </a:r>
            <a:endParaRPr lang="en-US" dirty="0"/>
          </a:p>
        </p:txBody>
      </p:sp>
    </p:spTree>
    <p:extLst>
      <p:ext uri="{BB962C8B-B14F-4D97-AF65-F5344CB8AC3E}">
        <p14:creationId xmlns:p14="http://schemas.microsoft.com/office/powerpoint/2010/main" val="2604078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br>
              <a:rPr lang="en-US" dirty="0" smtClean="0"/>
            </a:br>
            <a:endParaRPr lang="en-US" dirty="0"/>
          </a:p>
        </p:txBody>
      </p:sp>
      <p:sp>
        <p:nvSpPr>
          <p:cNvPr id="3" name="Content Placeholder 2"/>
          <p:cNvSpPr>
            <a:spLocks noGrp="1"/>
          </p:cNvSpPr>
          <p:nvPr>
            <p:ph idx="1"/>
          </p:nvPr>
        </p:nvSpPr>
        <p:spPr/>
        <p:txBody>
          <a:bodyPr/>
          <a:lstStyle/>
          <a:p>
            <a:r>
              <a:rPr lang="en-US" dirty="0" err="1" smtClean="0"/>
              <a:t>Bhatnagar</a:t>
            </a:r>
            <a:r>
              <a:rPr lang="en-US" dirty="0" smtClean="0"/>
              <a:t>, V. (2013). </a:t>
            </a:r>
            <a:r>
              <a:rPr lang="en-US" i="1" dirty="0" smtClean="0"/>
              <a:t>Data mining in dynamic social networks and 	fuzzy systems</a:t>
            </a:r>
            <a:r>
              <a:rPr lang="en-US" dirty="0" smtClean="0"/>
              <a:t>. Hershey, PA: Information Science Reference.</a:t>
            </a:r>
          </a:p>
          <a:p>
            <a:r>
              <a:rPr lang="en-US" dirty="0" smtClean="0"/>
              <a:t>In </a:t>
            </a:r>
            <a:r>
              <a:rPr lang="en-US" dirty="0" err="1" smtClean="0"/>
              <a:t>Collmann</a:t>
            </a:r>
            <a:r>
              <a:rPr lang="en-US" dirty="0" smtClean="0"/>
              <a:t>, J., &amp; In </a:t>
            </a:r>
            <a:r>
              <a:rPr lang="en-US" dirty="0" err="1" smtClean="0"/>
              <a:t>Matei</a:t>
            </a:r>
            <a:r>
              <a:rPr lang="en-US" dirty="0" smtClean="0"/>
              <a:t>, S. A. (2016). </a:t>
            </a:r>
            <a:r>
              <a:rPr lang="en-US" i="1" dirty="0" smtClean="0"/>
              <a:t>Ethical Reasoning in Big Data: 	An Exploratory Analysis</a:t>
            </a:r>
            <a:r>
              <a:rPr lang="en-US" dirty="0" smtClean="0"/>
              <a:t>.</a:t>
            </a:r>
            <a:endParaRPr lang="en-US" dirty="0" smtClean="0"/>
          </a:p>
          <a:p>
            <a:r>
              <a:rPr lang="en-US" dirty="0" err="1" smtClean="0"/>
              <a:t>Solove</a:t>
            </a:r>
            <a:r>
              <a:rPr lang="en-US" dirty="0"/>
              <a:t>, D. J., &amp; Schwartz, P. M. (2018). </a:t>
            </a:r>
            <a:r>
              <a:rPr lang="en-US" i="1" dirty="0"/>
              <a:t>Privacy, law enforcement, and </a:t>
            </a:r>
            <a:r>
              <a:rPr lang="en-US" i="1" dirty="0" smtClean="0"/>
              <a:t>	national </a:t>
            </a:r>
            <a:r>
              <a:rPr lang="en-US" i="1" dirty="0"/>
              <a:t>security</a:t>
            </a:r>
            <a:r>
              <a:rPr lang="en-US" dirty="0" smtClean="0"/>
              <a:t>.</a:t>
            </a:r>
          </a:p>
        </p:txBody>
      </p:sp>
    </p:spTree>
    <p:extLst>
      <p:ext uri="{BB962C8B-B14F-4D97-AF65-F5344CB8AC3E}">
        <p14:creationId xmlns:p14="http://schemas.microsoft.com/office/powerpoint/2010/main" val="386720629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164</TotalTime>
  <Words>989</Words>
  <Application>Microsoft Office PowerPoint</Application>
  <PresentationFormat>Widescreen</PresentationFormat>
  <Paragraphs>62</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Trebuchet MS</vt:lpstr>
      <vt:lpstr>Wingdings 3</vt:lpstr>
      <vt:lpstr>Facet</vt:lpstr>
      <vt:lpstr>Social Media Data Mining</vt:lpstr>
      <vt:lpstr>Introduction</vt:lpstr>
      <vt:lpstr>Strategies used for Mining Data from Social Media</vt:lpstr>
      <vt:lpstr>Cont…,</vt:lpstr>
      <vt:lpstr>Ways Through which Data Collected can be Used to Create Competitive Advantage </vt:lpstr>
      <vt:lpstr>Legal Issues Associated with Data Mining</vt:lpstr>
      <vt:lpstr>Ethical Issues Associated with Data Mining</vt:lpstr>
      <vt:lpstr>Conclusion </vt:lpstr>
      <vt:lpstr>Cont…,</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Patrick</cp:lastModifiedBy>
  <cp:revision>102</cp:revision>
  <dcterms:created xsi:type="dcterms:W3CDTF">2020-03-08T19:46:37Z</dcterms:created>
  <dcterms:modified xsi:type="dcterms:W3CDTF">2020-03-08T22:30:43Z</dcterms:modified>
</cp:coreProperties>
</file>